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304" r:id="rId4"/>
    <p:sldId id="293" r:id="rId5"/>
    <p:sldId id="263" r:id="rId6"/>
    <p:sldId id="273" r:id="rId7"/>
    <p:sldId id="294" r:id="rId8"/>
    <p:sldId id="292" r:id="rId9"/>
    <p:sldId id="300" r:id="rId10"/>
    <p:sldId id="266" r:id="rId11"/>
    <p:sldId id="298" r:id="rId12"/>
    <p:sldId id="262" r:id="rId13"/>
    <p:sldId id="285" r:id="rId14"/>
    <p:sldId id="288" r:id="rId15"/>
    <p:sldId id="287" r:id="rId16"/>
    <p:sldId id="301" r:id="rId17"/>
    <p:sldId id="277" r:id="rId18"/>
    <p:sldId id="280" r:id="rId19"/>
    <p:sldId id="281" r:id="rId20"/>
    <p:sldId id="282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6" d="100"/>
          <a:sy n="66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287F3-88AD-418B-B43F-77E5E47646A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E8AE-62F2-4BEE-8446-60719D985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E8AE-62F2-4BEE-8446-60719D98565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ulal1966@yahoo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7086600" cy="1371600"/>
          </a:xfrm>
          <a:noFill/>
          <a:ln w="57150">
            <a:noFill/>
          </a:ln>
        </p:spPr>
        <p:txBody>
          <a:bodyPr>
            <a:prstTxWarp prst="textWave1">
              <a:avLst/>
            </a:prstTxWarp>
            <a:noAutofit/>
          </a:bodyPr>
          <a:lstStyle/>
          <a:p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0" y="371150"/>
            <a:ext cx="7238999" cy="46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28600"/>
            <a:ext cx="86106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3124200"/>
            <a:ext cx="1981200" cy="70788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বস্ত্র শিল্প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imagescd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680" y="381000"/>
            <a:ext cx="2722880" cy="2057400"/>
          </a:xfrm>
          <a:prstGeom prst="rect">
            <a:avLst/>
          </a:prstGeom>
        </p:spPr>
      </p:pic>
      <p:pic>
        <p:nvPicPr>
          <p:cNvPr id="11" name="Picture 10" descr="download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1" y="381000"/>
            <a:ext cx="2743200" cy="2209800"/>
          </a:xfrm>
          <a:prstGeom prst="rect">
            <a:avLst/>
          </a:prstGeom>
        </p:spPr>
      </p:pic>
      <p:pic>
        <p:nvPicPr>
          <p:cNvPr id="14" name="Picture 13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495801"/>
            <a:ext cx="2819400" cy="1981200"/>
          </a:xfrm>
          <a:prstGeom prst="rect">
            <a:avLst/>
          </a:prstGeom>
        </p:spPr>
      </p:pic>
      <p:pic>
        <p:nvPicPr>
          <p:cNvPr id="17" name="Picture 16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495801"/>
            <a:ext cx="2743200" cy="1905000"/>
          </a:xfrm>
          <a:prstGeom prst="rect">
            <a:avLst/>
          </a:prstGeom>
        </p:spPr>
      </p:pic>
      <p:pic>
        <p:nvPicPr>
          <p:cNvPr id="20" name="Picture 19" descr="images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81000"/>
            <a:ext cx="2800350" cy="2133600"/>
          </a:xfrm>
          <a:prstGeom prst="rect">
            <a:avLst/>
          </a:prstGeom>
        </p:spPr>
      </p:pic>
      <p:pic>
        <p:nvPicPr>
          <p:cNvPr id="24" name="Picture 23" descr="images (1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4495800"/>
            <a:ext cx="27717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0" y="228600"/>
            <a:ext cx="4114800" cy="70788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পাট ও পাটজাত শিল্প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2895600" cy="1905000"/>
          </a:xfrm>
          <a:prstGeom prst="rect">
            <a:avLst/>
          </a:prstGeom>
        </p:spPr>
      </p:pic>
      <p:pic>
        <p:nvPicPr>
          <p:cNvPr id="15" name="Picture 14" descr="imagesd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24400"/>
            <a:ext cx="2781300" cy="1828800"/>
          </a:xfrm>
          <a:prstGeom prst="rect">
            <a:avLst/>
          </a:prstGeom>
        </p:spPr>
      </p:pic>
      <p:pic>
        <p:nvPicPr>
          <p:cNvPr id="20" name="Picture 19" descr="imagesaaq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425" y="990600"/>
            <a:ext cx="2847975" cy="1905000"/>
          </a:xfrm>
          <a:prstGeom prst="rect">
            <a:avLst/>
          </a:prstGeom>
        </p:spPr>
      </p:pic>
      <p:pic>
        <p:nvPicPr>
          <p:cNvPr id="21" name="Picture 20" descr="images (2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71800"/>
            <a:ext cx="2895600" cy="1676400"/>
          </a:xfrm>
          <a:prstGeom prst="rect">
            <a:avLst/>
          </a:prstGeom>
        </p:spPr>
      </p:pic>
      <p:pic>
        <p:nvPicPr>
          <p:cNvPr id="12" name="Picture 11" descr="download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1" y="4724400"/>
            <a:ext cx="2743200" cy="1828800"/>
          </a:xfrm>
          <a:prstGeom prst="rect">
            <a:avLst/>
          </a:prstGeom>
        </p:spPr>
      </p:pic>
      <p:pic>
        <p:nvPicPr>
          <p:cNvPr id="13" name="Picture 12" descr="download (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990600"/>
            <a:ext cx="2714625" cy="1905000"/>
          </a:xfrm>
          <a:prstGeom prst="rect">
            <a:avLst/>
          </a:prstGeom>
        </p:spPr>
      </p:pic>
      <p:pic>
        <p:nvPicPr>
          <p:cNvPr id="17" name="Picture 16" descr="images (1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724400"/>
            <a:ext cx="2895600" cy="1752600"/>
          </a:xfrm>
          <a:prstGeom prst="rect">
            <a:avLst/>
          </a:prstGeom>
        </p:spPr>
      </p:pic>
      <p:pic>
        <p:nvPicPr>
          <p:cNvPr id="22" name="Picture 21" descr="images (1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2971800"/>
            <a:ext cx="2743200" cy="1676400"/>
          </a:xfrm>
          <a:prstGeom prst="rect">
            <a:avLst/>
          </a:prstGeom>
        </p:spPr>
      </p:pic>
      <p:pic>
        <p:nvPicPr>
          <p:cNvPr id="23" name="Picture 22" descr="images (5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971800"/>
            <a:ext cx="280035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304800"/>
            <a:ext cx="1752600" cy="70788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বনশিল্প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mages (6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066800"/>
            <a:ext cx="2895600" cy="1885950"/>
          </a:xfrm>
          <a:prstGeom prst="rect">
            <a:avLst/>
          </a:prstGeom>
        </p:spPr>
      </p:pic>
      <p:pic>
        <p:nvPicPr>
          <p:cNvPr id="13" name="Picture 12" descr="imagesa1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048000"/>
            <a:ext cx="2819400" cy="1676399"/>
          </a:xfrm>
          <a:prstGeom prst="rect">
            <a:avLst/>
          </a:prstGeom>
        </p:spPr>
      </p:pic>
      <p:pic>
        <p:nvPicPr>
          <p:cNvPr id="20" name="Picture 19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047750"/>
            <a:ext cx="2895600" cy="1924050"/>
          </a:xfrm>
          <a:prstGeom prst="rect">
            <a:avLst/>
          </a:prstGeom>
        </p:spPr>
      </p:pic>
      <p:pic>
        <p:nvPicPr>
          <p:cNvPr id="22" name="Picture 21" descr="images (1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800600"/>
            <a:ext cx="2743200" cy="1752600"/>
          </a:xfrm>
          <a:prstGeom prst="rect">
            <a:avLst/>
          </a:prstGeom>
        </p:spPr>
      </p:pic>
      <p:pic>
        <p:nvPicPr>
          <p:cNvPr id="26" name="Picture 25" descr="images (1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3057525"/>
            <a:ext cx="2895600" cy="1666875"/>
          </a:xfrm>
          <a:prstGeom prst="rect">
            <a:avLst/>
          </a:prstGeom>
        </p:spPr>
      </p:pic>
      <p:pic>
        <p:nvPicPr>
          <p:cNvPr id="28" name="Picture 27" descr="images (1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4810125"/>
            <a:ext cx="2895600" cy="1743075"/>
          </a:xfrm>
          <a:prstGeom prst="rect">
            <a:avLst/>
          </a:prstGeom>
        </p:spPr>
      </p:pic>
      <p:pic>
        <p:nvPicPr>
          <p:cNvPr id="30" name="Picture 29" descr="images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3048000"/>
            <a:ext cx="2743200" cy="1676400"/>
          </a:xfrm>
          <a:prstGeom prst="rect">
            <a:avLst/>
          </a:prstGeom>
        </p:spPr>
      </p:pic>
      <p:pic>
        <p:nvPicPr>
          <p:cNvPr id="32" name="Picture 31" descr="images (2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4800600"/>
            <a:ext cx="2819400" cy="1752600"/>
          </a:xfrm>
          <a:prstGeom prst="rect">
            <a:avLst/>
          </a:prstGeom>
        </p:spPr>
      </p:pic>
      <p:pic>
        <p:nvPicPr>
          <p:cNvPr id="33" name="Picture 32" descr="images (39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1066800"/>
            <a:ext cx="2743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0" y="304800"/>
            <a:ext cx="3810000" cy="70788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মুদ্রণ ও প্রকাশনা শিল্প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1066800"/>
            <a:ext cx="2743200" cy="1752600"/>
          </a:xfrm>
          <a:prstGeom prst="rect">
            <a:avLst/>
          </a:prstGeom>
        </p:spPr>
      </p:pic>
      <p:pic>
        <p:nvPicPr>
          <p:cNvPr id="12" name="Picture 11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2971800" cy="1828800"/>
          </a:xfrm>
          <a:prstGeom prst="rect">
            <a:avLst/>
          </a:prstGeom>
        </p:spPr>
      </p:pic>
      <p:pic>
        <p:nvPicPr>
          <p:cNvPr id="13" name="Picture 12" descr="images (2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066800"/>
            <a:ext cx="28194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5600" y="3025914"/>
            <a:ext cx="3429000" cy="70788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চামড়া ও রাবার শিল্প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download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62400"/>
            <a:ext cx="2895600" cy="1905000"/>
          </a:xfrm>
          <a:prstGeom prst="rect">
            <a:avLst/>
          </a:prstGeom>
        </p:spPr>
      </p:pic>
      <p:pic>
        <p:nvPicPr>
          <p:cNvPr id="18" name="Picture 17" descr="images (2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962400"/>
            <a:ext cx="2876550" cy="1905000"/>
          </a:xfrm>
          <a:prstGeom prst="rect">
            <a:avLst/>
          </a:prstGeom>
        </p:spPr>
      </p:pic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962401"/>
            <a:ext cx="26670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3600" y="228600"/>
            <a:ext cx="4724400" cy="70788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ক্ষুদ্র ইস্পাত ও প্রকৌশল শিল্প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2895600"/>
            <a:ext cx="2867025" cy="1828800"/>
          </a:xfrm>
          <a:prstGeom prst="rect">
            <a:avLst/>
          </a:prstGeom>
        </p:spPr>
      </p:pic>
      <p:pic>
        <p:nvPicPr>
          <p:cNvPr id="17" name="Picture 16" descr="images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4800600"/>
            <a:ext cx="2947737" cy="1752600"/>
          </a:xfrm>
          <a:prstGeom prst="rect">
            <a:avLst/>
          </a:prstGeom>
        </p:spPr>
      </p:pic>
      <p:pic>
        <p:nvPicPr>
          <p:cNvPr id="18" name="Picture 17" descr="images (3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399" y="2895600"/>
            <a:ext cx="2670837" cy="1828800"/>
          </a:xfrm>
          <a:prstGeom prst="rect">
            <a:avLst/>
          </a:prstGeom>
        </p:spPr>
      </p:pic>
      <p:pic>
        <p:nvPicPr>
          <p:cNvPr id="19" name="Picture 18" descr="images (3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95600"/>
            <a:ext cx="2971800" cy="1828800"/>
          </a:xfrm>
          <a:prstGeom prst="rect">
            <a:avLst/>
          </a:prstGeom>
        </p:spPr>
      </p:pic>
      <p:pic>
        <p:nvPicPr>
          <p:cNvPr id="24" name="Picture 23" descr="images (3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1" y="1047750"/>
            <a:ext cx="2895600" cy="1771650"/>
          </a:xfrm>
          <a:prstGeom prst="rect">
            <a:avLst/>
          </a:prstGeom>
        </p:spPr>
      </p:pic>
      <p:pic>
        <p:nvPicPr>
          <p:cNvPr id="25" name="Picture 24" descr="images (3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028700"/>
            <a:ext cx="2667000" cy="1790700"/>
          </a:xfrm>
          <a:prstGeom prst="rect">
            <a:avLst/>
          </a:prstGeom>
        </p:spPr>
      </p:pic>
      <p:pic>
        <p:nvPicPr>
          <p:cNvPr id="26" name="Picture 25" descr="images (40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1" y="4829175"/>
            <a:ext cx="2895600" cy="1800225"/>
          </a:xfrm>
          <a:prstGeom prst="rect">
            <a:avLst/>
          </a:prstGeom>
        </p:spPr>
      </p:pic>
      <p:pic>
        <p:nvPicPr>
          <p:cNvPr id="27" name="Picture 26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4800600"/>
            <a:ext cx="2667000" cy="1752600"/>
          </a:xfrm>
          <a:prstGeom prst="rect">
            <a:avLst/>
          </a:prstGeom>
        </p:spPr>
      </p:pic>
      <p:pic>
        <p:nvPicPr>
          <p:cNvPr id="28" name="Picture 27" descr="download (1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1066800"/>
            <a:ext cx="29718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228600"/>
            <a:ext cx="5867400" cy="70788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কেমিক্যাল, ফার্মাসিউটিক্যালস শিল্প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990600"/>
            <a:ext cx="2819400" cy="1904999"/>
          </a:xfrm>
          <a:prstGeom prst="rect">
            <a:avLst/>
          </a:prstGeom>
        </p:spPr>
      </p:pic>
      <p:pic>
        <p:nvPicPr>
          <p:cNvPr id="13" name="Picture 12" descr="images (4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2895599" cy="1904999"/>
          </a:xfrm>
          <a:prstGeom prst="rect">
            <a:avLst/>
          </a:prstGeom>
        </p:spPr>
      </p:pic>
      <p:pic>
        <p:nvPicPr>
          <p:cNvPr id="14" name="Picture 13" descr="images (4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14400"/>
            <a:ext cx="2819400" cy="1945906"/>
          </a:xfrm>
          <a:prstGeom prst="rect">
            <a:avLst/>
          </a:prstGeom>
        </p:spPr>
      </p:pic>
      <p:pic>
        <p:nvPicPr>
          <p:cNvPr id="19" name="Picture 18" descr="images (4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971800"/>
            <a:ext cx="2819400" cy="1828800"/>
          </a:xfrm>
          <a:prstGeom prst="rect">
            <a:avLst/>
          </a:prstGeom>
        </p:spPr>
      </p:pic>
      <p:pic>
        <p:nvPicPr>
          <p:cNvPr id="20" name="Picture 19" descr="images (4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895600"/>
            <a:ext cx="2804160" cy="1905000"/>
          </a:xfrm>
          <a:prstGeom prst="rect">
            <a:avLst/>
          </a:prstGeom>
        </p:spPr>
      </p:pic>
      <p:pic>
        <p:nvPicPr>
          <p:cNvPr id="22" name="Picture 21" descr="images (4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971800"/>
            <a:ext cx="2831363" cy="1828800"/>
          </a:xfrm>
          <a:prstGeom prst="rect">
            <a:avLst/>
          </a:prstGeom>
        </p:spPr>
      </p:pic>
      <p:pic>
        <p:nvPicPr>
          <p:cNvPr id="11" name="Picture 10" descr="download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4815840"/>
            <a:ext cx="3962400" cy="1808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733800" cy="70788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গ্লাস ও সিরামিক  শিল্প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 (5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2743200" cy="1981200"/>
          </a:xfrm>
          <a:prstGeom prst="rect">
            <a:avLst/>
          </a:prstGeom>
        </p:spPr>
      </p:pic>
      <p:pic>
        <p:nvPicPr>
          <p:cNvPr id="6" name="Picture 5" descr="images (5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90600"/>
            <a:ext cx="2971800" cy="1981200"/>
          </a:xfrm>
          <a:prstGeom prst="rect">
            <a:avLst/>
          </a:prstGeom>
        </p:spPr>
      </p:pic>
      <p:pic>
        <p:nvPicPr>
          <p:cNvPr id="8" name="Picture 7" descr="download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990601"/>
            <a:ext cx="2743200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3025914"/>
            <a:ext cx="3733800" cy="70788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হিমাগার শিল্প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4038600" cy="2743200"/>
          </a:xfrm>
          <a:prstGeom prst="rect">
            <a:avLst/>
          </a:prstGeom>
        </p:spPr>
      </p:pic>
      <p:pic>
        <p:nvPicPr>
          <p:cNvPr id="11" name="Picture 10" descr="images (5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810000"/>
            <a:ext cx="4419600" cy="279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2C7F9-E941-4A99-A4BD-474E474C252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1044575"/>
            <a:ext cx="5105400" cy="13176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819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পণ্য/সেবা ব্যবহার কর এমন ৫টি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মাঝারি শিল্পের নাম লিখ।</a:t>
            </a:r>
            <a:endParaRPr lang="bn-BD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b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05800" cy="59800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AF020-D454-48C6-AEE8-7F67720DA74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8400" y="2636837"/>
            <a:ext cx="4800600" cy="1477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787676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 উৎপাদন মুখী ও সেবামূলক </a:t>
            </a:r>
          </a:p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করে মাঝারি শিল্পের নাম লিখ।</a:t>
            </a:r>
            <a:endParaRPr lang="bn-BD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572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4F365-287F-46F4-BF77-670AF123DBC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510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কতজন শ্রমিক নিয়ে উৎপাদনমুখী  মাঝারিশিল্প গঠিত হয়?</a:t>
            </a:r>
          </a:p>
          <a:p>
            <a:pPr algn="just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 টাকা মূলধন নিয়ে উৎপাদনমুখী  মাঝারিশিল্প  গড়ে উঠে?</a:t>
            </a:r>
          </a:p>
          <a:p>
            <a:pPr algn="just"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মাঝারি শিল্পের ধরণ কী কী?</a:t>
            </a:r>
          </a:p>
          <a:p>
            <a:pPr algn="just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কৃষি যন্ত্রপাতি, অটোমোবাইল সামগ্রী ইত্যাদি কোন ধরণের মাঝারি শিল্পের উদাহরণ?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চিড়া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মুড়ি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খৈ কোন ধরণের মাঝারি শিল্পের উদাহরণ?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utoUpdateAnimBg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819400" y="304800"/>
            <a:ext cx="3276600" cy="1066800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295400"/>
            <a:ext cx="75438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নবম শ্রেণি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ব্যবসায় উদ্যোগ, সপ্তম অধ্যায়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895600"/>
            <a:ext cx="7543800" cy="35052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আককাচুজ্জামান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শিক্ষক</a:t>
            </a:r>
            <a:b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রাজধরপুর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বালিয়াকান্দি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b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ফোন# ০১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৭৩১৯৪৪১২৪ 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akkacujjaman77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kkacujja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971800"/>
            <a:ext cx="1496537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3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457200"/>
            <a:ext cx="5121275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505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তোমাদের এলাকায় যে সব মাঝারি শিল্প গড়ে উঠেছে তার একটি তালিকা প্রস্তুত কর।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1267" grpId="0" build="p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297769"/>
            <a:ext cx="8866324" cy="6300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"/>
            <a:ext cx="8458200" cy="1828800"/>
          </a:xfrm>
          <a:noFill/>
          <a:ln w="76200">
            <a:noFill/>
          </a:ln>
        </p:spPr>
        <p:txBody>
          <a:bodyPr>
            <a:prstTxWarp prst="textChevron">
              <a:avLst/>
            </a:prstTxWarp>
            <a:no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572869"/>
            <a:ext cx="55626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পূর্বপাঠ আলোচনা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20882"/>
            <a:ext cx="7543800" cy="34163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 ক্লাসে কী নিয়ে আলোচনা করা হয়েছিল?</a:t>
            </a:r>
          </a:p>
          <a:p>
            <a:pPr>
              <a:buFontTx/>
              <a:buChar char="-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শিল্প।</a:t>
            </a:r>
          </a:p>
          <a:p>
            <a:pPr>
              <a:buFontTx/>
              <a:buChar char="-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শিল্পের বিনিয়োগ ব্যয় কত?</a:t>
            </a:r>
          </a:p>
          <a:p>
            <a:pPr>
              <a:buFontTx/>
              <a:buChar char="-"/>
            </a:pP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 লক্ষের নিচে।</a:t>
            </a:r>
          </a:p>
          <a:p>
            <a:pPr>
              <a:buFontTx/>
              <a:buChar char="-"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শিল্পে সর্বোচ্চ জনবল কত জন?</a:t>
            </a:r>
          </a:p>
          <a:p>
            <a:pPr>
              <a:buFontTx/>
              <a:buChar char="-"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এর ওনধিক।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5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359098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572869"/>
            <a:ext cx="45720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নিচের  ভিডিওটি  উপভোগ  করি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60141"/>
              </p:ext>
            </p:extLst>
          </p:nvPr>
        </p:nvGraphicFramePr>
        <p:xfrm>
          <a:off x="3962400" y="4800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8006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924800" cy="33528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মাঝারি শিল্প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69046"/>
            <a:ext cx="4114799" cy="2377247"/>
          </a:xfrm>
          <a:prstGeom prst="rect">
            <a:avLst/>
          </a:prstGeom>
        </p:spPr>
      </p:pic>
      <p:pic>
        <p:nvPicPr>
          <p:cNvPr id="6" name="Picture 5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4114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5" name="Rectangle 7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4724400" cy="1066800"/>
          </a:xfrm>
          <a:noFill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8800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251" name="Rectangle 8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eaLnBrk="1" hangingPunct="1">
              <a:buNone/>
              <a:defRPr/>
            </a:pPr>
            <a:endParaRPr lang="bn-BD" sz="4400" dirty="0" smtClean="0">
              <a:solidFill>
                <a:srgbClr val="660033"/>
              </a:solidFill>
              <a:latin typeface="SutonnyMJ" pitchFamily="2" charset="0"/>
              <a:cs typeface="NikoshBAN" pitchFamily="2" charset="0"/>
            </a:endParaRPr>
          </a:p>
          <a:p>
            <a:pPr algn="just" eaLnBrk="1" hangingPunct="1">
              <a:buNone/>
              <a:defRPr/>
            </a:pPr>
            <a:r>
              <a:rPr lang="bn-BD" sz="4400" dirty="0" smtClean="0">
                <a:solidFill>
                  <a:srgbClr val="660033"/>
                </a:solidFill>
                <a:latin typeface="SutonnyMJ" pitchFamily="2" charset="0"/>
                <a:cs typeface="NikoshBAN" pitchFamily="2" charset="0"/>
              </a:rPr>
              <a:t>পাঠ শেষে শিক্ষার্থীরা...</a:t>
            </a:r>
            <a:endParaRPr lang="en-US" sz="4400" dirty="0" smtClean="0">
              <a:solidFill>
                <a:srgbClr val="660033"/>
              </a:solidFill>
              <a:latin typeface="SutonnyMJ" pitchFamily="2" charset="0"/>
              <a:cs typeface="NikoshBAN" pitchFamily="2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bn-BD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মাঝারিশিল্প</a:t>
            </a:r>
            <a:r>
              <a:rPr lang="en-US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কি তা বলতে পারবে</a:t>
            </a:r>
            <a:r>
              <a:rPr lang="en-US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bn-BD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মাঝারিশিল্পের বৈশিষ্ট্য গুলো বলতে</a:t>
            </a:r>
            <a:r>
              <a:rPr lang="en-US" sz="4400" dirty="0" smtClean="0">
                <a:solidFill>
                  <a:srgbClr val="00B050"/>
                </a:solidFill>
                <a:latin typeface="SushreeEMJ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bn-BD" sz="44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মাঝারিশিল্পের উপযুক্ত ক্ষেত্রগুলো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আলাদা ভাবে সনাক্তকরতে</a:t>
            </a:r>
            <a:r>
              <a:rPr lang="en-US" sz="4400" dirty="0" smtClean="0">
                <a:solidFill>
                  <a:srgbClr val="0000FF"/>
                </a:solidFill>
                <a:latin typeface="SushreeEMJ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 eaLnBrk="1" hangingPunct="1">
              <a:buNone/>
              <a:defRPr/>
            </a:pPr>
            <a:endParaRPr lang="en-US" sz="4400" dirty="0" smtClean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94634" y="4066630"/>
            <a:ext cx="5661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/>
      <p:bldP spid="53251" grpId="0" animBg="1" autoUpdateAnimBg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066800"/>
            <a:ext cx="7772400" cy="3733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সব প্রতিষ্ঠানে জমি এবং কারখানা ভবন ব্যতিরেকে স্থায়ী সম্পদের মূল্য প্রতিস্থাপন ব্যয়সহ ১০ কোটি থেকে ৩০ কোটি টাকার মধ্যে এবং যে সব প্রতিষ্ঠানে ১০০-২৫০ জন শ্রমিক নিয়োজিত রয়েছে, সে সব প্রতিষ্ঠানকে মাঝারিশিল্প বলা হয়। যেমনঃ মাঝারি আকারের গার্মেন্টস।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28600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উৎপাদনমুখী শিল্পের ক্ষেত্রে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876800"/>
            <a:ext cx="3581400" cy="1724396"/>
          </a:xfrm>
          <a:prstGeom prst="rect">
            <a:avLst/>
          </a:prstGeom>
        </p:spPr>
      </p:pic>
      <p:pic>
        <p:nvPicPr>
          <p:cNvPr id="7" name="Picture 6" descr="images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876800"/>
            <a:ext cx="1381125" cy="1752600"/>
          </a:xfrm>
          <a:prstGeom prst="rect">
            <a:avLst/>
          </a:prstGeom>
        </p:spPr>
      </p:pic>
      <p:pic>
        <p:nvPicPr>
          <p:cNvPr id="9" name="Picture 8" descr="images (6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876800"/>
            <a:ext cx="30099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914400"/>
            <a:ext cx="7772400" cy="3733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সব প্রতিষ্ঠানে জমি এবং কারখানা ভবন ব্যতিরেকে স্থায়ী সম্পদের মূল্য প্রতিস্থাপন ব্যয়সহ ১ কোটি থেকে ১৫ কোটি টাকার মধ্যে এবং যে সব প্রতিষ্ঠানে ৫০-১০০ জন শ্রমিক নিয়োজিত রয়েছে, সে সব প্রতিষ্ঠানকে মাঝারিশিল্প বলা হয়। যেমনঃ রঙ্গের কারখানা।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28600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সেবামূলক শিল্পের ক্ষেত্রে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24400"/>
            <a:ext cx="3314700" cy="1844154"/>
          </a:xfrm>
          <a:prstGeom prst="rect">
            <a:avLst/>
          </a:prstGeom>
        </p:spPr>
      </p:pic>
      <p:pic>
        <p:nvPicPr>
          <p:cNvPr id="8" name="Picture 7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772026"/>
            <a:ext cx="1447800" cy="1857374"/>
          </a:xfrm>
          <a:prstGeom prst="rect">
            <a:avLst/>
          </a:prstGeom>
        </p:spPr>
      </p:pic>
      <p:pic>
        <p:nvPicPr>
          <p:cNvPr id="9" name="Picture 8" descr="images (5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800600"/>
            <a:ext cx="3276600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304800"/>
            <a:ext cx="3657600" cy="70788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ও খাদ্যজাত শিল্প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ownload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2819400" cy="1657350"/>
          </a:xfrm>
          <a:prstGeom prst="rect">
            <a:avLst/>
          </a:prstGeom>
        </p:spPr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9401"/>
            <a:ext cx="2743200" cy="1671320"/>
          </a:xfrm>
          <a:prstGeom prst="rect">
            <a:avLst/>
          </a:prstGeom>
        </p:spPr>
      </p:pic>
      <p:pic>
        <p:nvPicPr>
          <p:cNvPr id="19" name="Picture 18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75" y="1066800"/>
            <a:ext cx="2867025" cy="1676400"/>
          </a:xfrm>
          <a:prstGeom prst="rect">
            <a:avLst/>
          </a:prstGeom>
        </p:spPr>
      </p:pic>
      <p:pic>
        <p:nvPicPr>
          <p:cNvPr id="20" name="Picture 19" descr="download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1066800"/>
            <a:ext cx="2762250" cy="1676400"/>
          </a:xfrm>
          <a:prstGeom prst="rect">
            <a:avLst/>
          </a:prstGeom>
        </p:spPr>
      </p:pic>
      <p:pic>
        <p:nvPicPr>
          <p:cNvPr id="21" name="Picture 20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4572000"/>
            <a:ext cx="2819400" cy="1905000"/>
          </a:xfrm>
          <a:prstGeom prst="rect">
            <a:avLst/>
          </a:prstGeom>
        </p:spPr>
      </p:pic>
      <p:pic>
        <p:nvPicPr>
          <p:cNvPr id="22" name="Picture 21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2819400"/>
            <a:ext cx="2857500" cy="1676400"/>
          </a:xfrm>
          <a:prstGeom prst="rect">
            <a:avLst/>
          </a:prstGeom>
        </p:spPr>
      </p:pic>
      <p:pic>
        <p:nvPicPr>
          <p:cNvPr id="23" name="Picture 22" descr="images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2743200"/>
            <a:ext cx="2857500" cy="1752600"/>
          </a:xfrm>
          <a:prstGeom prst="rect">
            <a:avLst/>
          </a:prstGeom>
        </p:spPr>
      </p:pic>
      <p:pic>
        <p:nvPicPr>
          <p:cNvPr id="24" name="Picture 23" descr="images (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581525"/>
            <a:ext cx="2743200" cy="1895475"/>
          </a:xfrm>
          <a:prstGeom prst="rect">
            <a:avLst/>
          </a:prstGeom>
        </p:spPr>
      </p:pic>
      <p:pic>
        <p:nvPicPr>
          <p:cNvPr id="25" name="Picture 24" descr="imag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4533900"/>
            <a:ext cx="2819400" cy="194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312</Words>
  <Application>Microsoft Office PowerPoint</Application>
  <PresentationFormat>On-screen Show (4:3)</PresentationFormat>
  <Paragraphs>57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NikoshBAN</vt:lpstr>
      <vt:lpstr>SushreeEMJ</vt:lpstr>
      <vt:lpstr>SutonnyMJ</vt:lpstr>
      <vt:lpstr>Times New Roman</vt:lpstr>
      <vt:lpstr>Vrinda</vt:lpstr>
      <vt:lpstr>Wingdings</vt:lpstr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মূল্যায়ণ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5Q49N72</cp:lastModifiedBy>
  <cp:revision>256</cp:revision>
  <dcterms:created xsi:type="dcterms:W3CDTF">2006-08-16T00:00:00Z</dcterms:created>
  <dcterms:modified xsi:type="dcterms:W3CDTF">2017-09-30T16:10:00Z</dcterms:modified>
</cp:coreProperties>
</file>